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6" autoAdjust="0"/>
    <p:restoredTop sz="94660"/>
  </p:normalViewPr>
  <p:slideViewPr>
    <p:cSldViewPr snapToGrid="0">
      <p:cViewPr>
        <p:scale>
          <a:sx n="74" d="100"/>
          <a:sy n="74" d="100"/>
        </p:scale>
        <p:origin x="18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385E1-2B8A-421A-9D77-C57A89C4F197}" type="datetimeFigureOut">
              <a:rPr lang="en-US" smtClean="0"/>
              <a:t>10/3/2021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84733-03C1-4264-93E6-5C77BD43CCFF}" type="slidenum">
              <a:rPr lang="en-US" smtClean="0"/>
              <a:t>‹#›</a:t>
            </a:fld>
            <a:endParaRPr lang="en-US"/>
          </a:p>
        </p:txBody>
      </p:sp>
    </p:spTree>
    <p:extLst>
      <p:ext uri="{BB962C8B-B14F-4D97-AF65-F5344CB8AC3E}">
        <p14:creationId xmlns:p14="http://schemas.microsoft.com/office/powerpoint/2010/main" val="3177788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Align</a:t>
            </a:r>
            <a:r>
              <a:rPr lang="en-US" baseline="0" dirty="0" smtClean="0"/>
              <a:t> technology was founded in 1977 in California. It majors on the manufacture of orthodontic medical devices and restorative treatment. Align technology was among the pioneers of invisible orthodontics market with the introduction of the </a:t>
            </a:r>
            <a:r>
              <a:rPr lang="en-US" baseline="0" dirty="0" err="1" smtClean="0"/>
              <a:t>Invisalign</a:t>
            </a:r>
            <a:r>
              <a:rPr lang="en-US" baseline="0" dirty="0" smtClean="0"/>
              <a:t> system. In 2001, the company started the manufacture of clear aligners which have helped thousands of patients. The aim of this presentation is to understand the aligners manufacture process once the doctor makes the diagnosis to the final product. </a:t>
            </a:r>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2</a:t>
            </a:fld>
            <a:endParaRPr lang="en-US"/>
          </a:p>
        </p:txBody>
      </p:sp>
    </p:spTree>
    <p:extLst>
      <p:ext uri="{BB962C8B-B14F-4D97-AF65-F5344CB8AC3E}">
        <p14:creationId xmlns:p14="http://schemas.microsoft.com/office/powerpoint/2010/main" val="1429207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production process of the aligners begins with a 3D image capture of the patient’s teeth. An intraoral scanner is used to capture an accurate impression of the teeth the scanner is inserted in the patient’s mouth and moved around capturing the surface area of the teeth. The Align Technology company uses the iTero intraoral scanners to capture the optical impressions. A 3D surface model of the captured digital impression is produced using scanning software. </a:t>
            </a:r>
          </a:p>
          <a:p>
            <a:endParaRPr lang="en-US" dirty="0"/>
          </a:p>
        </p:txBody>
      </p:sp>
      <p:sp>
        <p:nvSpPr>
          <p:cNvPr id="4" name="Slide Number Placeholder 3"/>
          <p:cNvSpPr>
            <a:spLocks noGrp="1"/>
          </p:cNvSpPr>
          <p:nvPr>
            <p:ph type="sldNum" sz="quarter" idx="10"/>
          </p:nvPr>
        </p:nvSpPr>
        <p:spPr/>
        <p:txBody>
          <a:bodyPr/>
          <a:lstStyle/>
          <a:p>
            <a:fld id="{2CB84733-03C1-4264-93E6-5C77BD43CCFF}" type="slidenum">
              <a:rPr lang="en-US" smtClean="0"/>
              <a:t>3</a:t>
            </a:fld>
            <a:endParaRPr lang="en-US"/>
          </a:p>
        </p:txBody>
      </p:sp>
    </p:spTree>
    <p:extLst>
      <p:ext uri="{BB962C8B-B14F-4D97-AF65-F5344CB8AC3E}">
        <p14:creationId xmlns:p14="http://schemas.microsoft.com/office/powerpoint/2010/main" val="63174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3D image captured using the intraoral scanners goes through the design process. The doctor has the role of evaluating the impressions created before sending them to the lab for manufacturing. The doctor provides a prescription through a checklist to determine the suitable algorithm for making the setup. The prescription is also accompanied by instructions on the adjustments the doctor looks to make on the setup and then sends it to the technicians in the lab. In some cases, the doctor can produce the final design of the aligners based on the printed impressions while making adjustments to suit their goal based on the diagnosis. The comfort of the patient is one of the key factors to consider when designing the aligners for a patient.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B84733-03C1-4264-93E6-5C77BD43CCFF}" type="slidenum">
              <a:rPr lang="en-US" smtClean="0"/>
              <a:t>4</a:t>
            </a:fld>
            <a:endParaRPr lang="en-US"/>
          </a:p>
        </p:txBody>
      </p:sp>
    </p:spTree>
    <p:extLst>
      <p:ext uri="{BB962C8B-B14F-4D97-AF65-F5344CB8AC3E}">
        <p14:creationId xmlns:p14="http://schemas.microsoft.com/office/powerpoint/2010/main" val="174943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Align Technology uses 3-D printing technology in manufacturing the aligners. The computer-designed model from the 3D image determines the stages of alignment for the patient. The aligners are produced in an automated process that divides each of the required movements into stages. A 3D printer produces the model for each stage before the aligner is made. The aligners are then made from heating a piece of plastic, adapting it to pressure, and then polished to make the aligners. The aligners are also trimmed based on individual gum lines to make them not only feel better but also look better.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B84733-03C1-4264-93E6-5C77BD43CCFF}" type="slidenum">
              <a:rPr lang="en-US" smtClean="0"/>
              <a:t>5</a:t>
            </a:fld>
            <a:endParaRPr lang="en-US"/>
          </a:p>
        </p:txBody>
      </p:sp>
    </p:spTree>
    <p:extLst>
      <p:ext uri="{BB962C8B-B14F-4D97-AF65-F5344CB8AC3E}">
        <p14:creationId xmlns:p14="http://schemas.microsoft.com/office/powerpoint/2010/main" val="625561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493969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59688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15ECD0-A837-4A1E-BFDB-D74865F25BD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07464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665110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15ECD0-A837-4A1E-BFDB-D74865F25BD8}" type="datetimeFigureOut">
              <a:rPr lang="en-US" smtClean="0"/>
              <a:t>10/3/2021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08582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15ECD0-A837-4A1E-BFDB-D74865F25BD8}" type="datetimeFigureOut">
              <a:rPr lang="en-US" smtClean="0"/>
              <a:t>10/3/2021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79059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A15ECD0-A837-4A1E-BFDB-D74865F25BD8}" type="datetimeFigureOut">
              <a:rPr lang="en-US" smtClean="0"/>
              <a:t>10/3/2021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839385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781173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619225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17481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471414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88892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15ECD0-A837-4A1E-BFDB-D74865F25BD8}" type="datetimeFigureOut">
              <a:rPr lang="en-US" smtClean="0"/>
              <a:t>10/3/2021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1802432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A15ECD0-A837-4A1E-BFDB-D74865F25BD8}" type="datetimeFigureOut">
              <a:rPr lang="en-US" smtClean="0"/>
              <a:t>10/3/2021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3282384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BA15ECD0-A837-4A1E-BFDB-D74865F25BD8}" type="datetimeFigureOut">
              <a:rPr lang="en-US" smtClean="0"/>
              <a:t>10/3/2021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943620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202863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5ECD0-A837-4A1E-BFDB-D74865F25BD8}" type="datetimeFigureOut">
              <a:rPr lang="en-US" smtClean="0"/>
              <a:t>10/3/2021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E5E00F-32F2-455A-9390-4992E99D0A3C}" type="slidenum">
              <a:rPr lang="en-US" smtClean="0"/>
              <a:t>‹#›</a:t>
            </a:fld>
            <a:endParaRPr lang="en-US"/>
          </a:p>
        </p:txBody>
      </p:sp>
    </p:spTree>
    <p:extLst>
      <p:ext uri="{BB962C8B-B14F-4D97-AF65-F5344CB8AC3E}">
        <p14:creationId xmlns:p14="http://schemas.microsoft.com/office/powerpoint/2010/main" val="2636266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A15ECD0-A837-4A1E-BFDB-D74865F25BD8}" type="datetimeFigureOut">
              <a:rPr lang="en-US" smtClean="0"/>
              <a:t>10/3/2021</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A6E5E00F-32F2-455A-9390-4992E99D0A3C}" type="slidenum">
              <a:rPr lang="en-US" smtClean="0"/>
              <a:t>‹#›</a:t>
            </a:fld>
            <a:endParaRPr lang="en-US"/>
          </a:p>
        </p:txBody>
      </p:sp>
    </p:spTree>
    <p:extLst>
      <p:ext uri="{BB962C8B-B14F-4D97-AF65-F5344CB8AC3E}">
        <p14:creationId xmlns:p14="http://schemas.microsoft.com/office/powerpoint/2010/main" val="243401337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Align Technology </a:t>
            </a:r>
            <a:endParaRPr lang="en-US" dirty="0">
              <a:latin typeface="18thCentury" pitchFamily="2" charset="0"/>
            </a:endParaRPr>
          </a:p>
        </p:txBody>
      </p:sp>
      <p:pic>
        <p:nvPicPr>
          <p:cNvPr id="6" name="Content Placeholder 5"/>
          <p:cNvPicPr>
            <a:picLocks noGrp="1" noChangeAspect="1"/>
          </p:cNvPicPr>
          <p:nvPr>
            <p:ph sz="quarter" idx="13"/>
          </p:nvPr>
        </p:nvPicPr>
        <p:blipFill>
          <a:blip r:embed="rId2"/>
          <a:stretch>
            <a:fillRect/>
          </a:stretch>
        </p:blipFill>
        <p:spPr>
          <a:xfrm>
            <a:off x="3066963" y="2427318"/>
            <a:ext cx="6584113" cy="2807840"/>
          </a:xfrm>
          <a:prstGeom prst="rect">
            <a:avLst/>
          </a:prstGeom>
        </p:spPr>
      </p:pic>
    </p:spTree>
    <p:extLst>
      <p:ext uri="{BB962C8B-B14F-4D97-AF65-F5344CB8AC3E}">
        <p14:creationId xmlns:p14="http://schemas.microsoft.com/office/powerpoint/2010/main" val="4213186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a:t>
            </a:r>
            <a:endParaRPr lang="en-US" b="1" dirty="0"/>
          </a:p>
        </p:txBody>
      </p:sp>
      <p:sp>
        <p:nvSpPr>
          <p:cNvPr id="3" name="Content Placeholder 2"/>
          <p:cNvSpPr>
            <a:spLocks noGrp="1"/>
          </p:cNvSpPr>
          <p:nvPr>
            <p:ph sz="quarter" idx="13"/>
          </p:nvPr>
        </p:nvSpPr>
        <p:spPr>
          <a:xfrm>
            <a:off x="5538158" y="2018581"/>
            <a:ext cx="5929223" cy="4641011"/>
          </a:xfrm>
        </p:spPr>
        <p:txBody>
          <a:bodyPr>
            <a:normAutofit fontScale="77500" lnSpcReduction="20000"/>
          </a:bodyPr>
          <a:lstStyle/>
          <a:p>
            <a:pPr>
              <a:buFont typeface="Wingdings" panose="05000000000000000000" pitchFamily="2" charset="2"/>
              <a:buChar char="q"/>
            </a:pPr>
            <a:r>
              <a:rPr lang="en-US" sz="5700" dirty="0" smtClean="0">
                <a:latin typeface="18thCentury" pitchFamily="2" charset="0"/>
              </a:rPr>
              <a:t>H</a:t>
            </a:r>
            <a:r>
              <a:rPr lang="en-US" sz="5700" cap="none" dirty="0" smtClean="0">
                <a:latin typeface="18thCentury" pitchFamily="2" charset="0"/>
              </a:rPr>
              <a:t>istory </a:t>
            </a:r>
          </a:p>
          <a:p>
            <a:pPr lvl="1"/>
            <a:r>
              <a:rPr lang="en-US" sz="3200" cap="none" dirty="0" smtClean="0">
                <a:latin typeface="18thCentury" pitchFamily="2" charset="0"/>
              </a:rPr>
              <a:t>Founded in </a:t>
            </a:r>
            <a:r>
              <a:rPr lang="en-US" sz="3200" dirty="0" smtClean="0">
                <a:latin typeface="18thCentury" pitchFamily="2" charset="0"/>
              </a:rPr>
              <a:t>1977 </a:t>
            </a:r>
            <a:r>
              <a:rPr lang="en-US" sz="3200" cap="none" dirty="0" smtClean="0">
                <a:latin typeface="18thCentury" pitchFamily="2" charset="0"/>
              </a:rPr>
              <a:t>in California </a:t>
            </a:r>
          </a:p>
          <a:p>
            <a:pPr lvl="1"/>
            <a:r>
              <a:rPr lang="en-US" sz="3200" cap="none" dirty="0" smtClean="0">
                <a:latin typeface="18thCentury" pitchFamily="2" charset="0"/>
              </a:rPr>
              <a:t>Pioneer of the Invisible orthodontics market with </a:t>
            </a:r>
            <a:r>
              <a:rPr lang="en-US" sz="3200" cap="none" dirty="0" err="1">
                <a:latin typeface="18thCentury" pitchFamily="2" charset="0"/>
              </a:rPr>
              <a:t>I</a:t>
            </a:r>
            <a:r>
              <a:rPr lang="en-US" sz="3200" cap="none" dirty="0" err="1" smtClean="0">
                <a:latin typeface="18thCentury" pitchFamily="2" charset="0"/>
              </a:rPr>
              <a:t>nvisalign</a:t>
            </a:r>
            <a:r>
              <a:rPr lang="en-US" sz="3200" cap="none" dirty="0" smtClean="0">
                <a:latin typeface="18thCentury" pitchFamily="2" charset="0"/>
              </a:rPr>
              <a:t> system</a:t>
            </a:r>
            <a:endParaRPr lang="en-US" sz="3200" dirty="0" smtClean="0">
              <a:latin typeface="18thCentury" pitchFamily="2" charset="0"/>
            </a:endParaRPr>
          </a:p>
          <a:p>
            <a:pPr lvl="1"/>
            <a:r>
              <a:rPr lang="en-US" sz="3200" cap="none" dirty="0" smtClean="0">
                <a:latin typeface="18thCentury" pitchFamily="2" charset="0"/>
              </a:rPr>
              <a:t>Started manufacture of unique clear aligners in 2001 </a:t>
            </a:r>
            <a:endParaRPr lang="en-US" sz="3200" cap="none" dirty="0">
              <a:latin typeface="18thCentury" pitchFamily="2" charset="0"/>
            </a:endParaRPr>
          </a:p>
          <a:p>
            <a:pPr>
              <a:buFont typeface="Wingdings" panose="05000000000000000000" pitchFamily="2" charset="2"/>
              <a:buChar char="q"/>
            </a:pPr>
            <a:r>
              <a:rPr lang="en-US" sz="6400" cap="none" dirty="0" smtClean="0">
                <a:latin typeface="18thCentury" pitchFamily="2" charset="0"/>
              </a:rPr>
              <a:t>Agenda </a:t>
            </a:r>
          </a:p>
          <a:p>
            <a:pPr lvl="1"/>
            <a:r>
              <a:rPr lang="en-US" sz="3200" cap="none" dirty="0" smtClean="0">
                <a:latin typeface="18thCentury" pitchFamily="2" charset="0"/>
              </a:rPr>
              <a:t>Understanding the aligners manufacture process </a:t>
            </a:r>
          </a:p>
        </p:txBody>
      </p:sp>
      <p:pic>
        <p:nvPicPr>
          <p:cNvPr id="4" name="Picture 3"/>
          <p:cNvPicPr>
            <a:picLocks noChangeAspect="1"/>
          </p:cNvPicPr>
          <p:nvPr/>
        </p:nvPicPr>
        <p:blipFill>
          <a:blip r:embed="rId3"/>
          <a:stretch>
            <a:fillRect/>
          </a:stretch>
        </p:blipFill>
        <p:spPr>
          <a:xfrm>
            <a:off x="238125" y="2018580"/>
            <a:ext cx="5300033" cy="4641011"/>
          </a:xfrm>
          <a:prstGeom prst="rect">
            <a:avLst/>
          </a:prstGeom>
        </p:spPr>
      </p:pic>
    </p:spTree>
    <p:extLst>
      <p:ext uri="{BB962C8B-B14F-4D97-AF65-F5344CB8AC3E}">
        <p14:creationId xmlns:p14="http://schemas.microsoft.com/office/powerpoint/2010/main" val="99079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Information Flow Diagram </a:t>
            </a:r>
            <a:endParaRPr lang="en-US" b="1" dirty="0"/>
          </a:p>
        </p:txBody>
      </p:sp>
      <p:sp>
        <p:nvSpPr>
          <p:cNvPr id="3" name="Content Placeholder 2"/>
          <p:cNvSpPr>
            <a:spLocks noGrp="1"/>
          </p:cNvSpPr>
          <p:nvPr>
            <p:ph sz="quarter" idx="13"/>
          </p:nvPr>
        </p:nvSpPr>
        <p:spPr>
          <a:xfrm>
            <a:off x="4666892" y="2367092"/>
            <a:ext cx="6610708" cy="3424107"/>
          </a:xfrm>
        </p:spPr>
        <p:txBody>
          <a:bodyPr>
            <a:normAutofit/>
          </a:bodyPr>
          <a:lstStyle/>
          <a:p>
            <a:r>
              <a:rPr lang="en-US" sz="3600" dirty="0" smtClean="0">
                <a:latin typeface="18thCentury" pitchFamily="2" charset="0"/>
              </a:rPr>
              <a:t>3d image capture </a:t>
            </a:r>
          </a:p>
          <a:p>
            <a:pPr lvl="1"/>
            <a:r>
              <a:rPr lang="en-US" sz="3200" dirty="0">
                <a:latin typeface="18thCentury" pitchFamily="2" charset="0"/>
              </a:rPr>
              <a:t>3d</a:t>
            </a:r>
            <a:r>
              <a:rPr lang="en-US" sz="3200" cap="none" dirty="0" smtClean="0">
                <a:latin typeface="18thCentury" pitchFamily="2" charset="0"/>
              </a:rPr>
              <a:t> image capture of the patient’s teeth</a:t>
            </a:r>
          </a:p>
          <a:p>
            <a:pPr lvl="1"/>
            <a:r>
              <a:rPr lang="en-US" sz="3200" cap="none" dirty="0" smtClean="0">
                <a:latin typeface="18thCentury" pitchFamily="2" charset="0"/>
              </a:rPr>
              <a:t>Digital impression is captured using iTero digital scanners </a:t>
            </a:r>
          </a:p>
          <a:p>
            <a:pPr lvl="1"/>
            <a:r>
              <a:rPr lang="en-US" sz="3200" cap="none" dirty="0" smtClean="0">
                <a:latin typeface="18thCentury" pitchFamily="2" charset="0"/>
              </a:rPr>
              <a:t>A 3d surface model is created </a:t>
            </a:r>
          </a:p>
        </p:txBody>
      </p:sp>
      <p:pic>
        <p:nvPicPr>
          <p:cNvPr id="40" name="Picture 39"/>
          <p:cNvPicPr>
            <a:picLocks noChangeAspect="1"/>
          </p:cNvPicPr>
          <p:nvPr/>
        </p:nvPicPr>
        <p:blipFill>
          <a:blip r:embed="rId3"/>
          <a:stretch>
            <a:fillRect/>
          </a:stretch>
        </p:blipFill>
        <p:spPr>
          <a:xfrm>
            <a:off x="483079" y="1940782"/>
            <a:ext cx="4299190" cy="4276725"/>
          </a:xfrm>
          <a:prstGeom prst="rect">
            <a:avLst/>
          </a:prstGeom>
          <a:ln>
            <a:noFill/>
          </a:ln>
          <a:effectLst>
            <a:softEdge rad="112500"/>
          </a:effectLst>
        </p:spPr>
      </p:pic>
    </p:spTree>
    <p:extLst>
      <p:ext uri="{BB962C8B-B14F-4D97-AF65-F5344CB8AC3E}">
        <p14:creationId xmlns:p14="http://schemas.microsoft.com/office/powerpoint/2010/main" val="59765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Design </a:t>
            </a:r>
            <a:endParaRPr lang="en-US" b="1" dirty="0"/>
          </a:p>
        </p:txBody>
      </p:sp>
      <p:sp>
        <p:nvSpPr>
          <p:cNvPr id="3" name="Content Placeholder 2"/>
          <p:cNvSpPr>
            <a:spLocks noGrp="1"/>
          </p:cNvSpPr>
          <p:nvPr>
            <p:ph sz="quarter" idx="13"/>
          </p:nvPr>
        </p:nvSpPr>
        <p:spPr>
          <a:xfrm>
            <a:off x="1233579" y="2626468"/>
            <a:ext cx="4278700" cy="3187736"/>
          </a:xfrm>
        </p:spPr>
        <p:txBody>
          <a:bodyPr>
            <a:normAutofit lnSpcReduction="10000"/>
          </a:bodyPr>
          <a:lstStyle/>
          <a:p>
            <a:pPr lvl="0"/>
            <a:r>
              <a:rPr lang="en-US" sz="3200" cap="none" dirty="0" smtClean="0">
                <a:latin typeface="18thCentury" pitchFamily="2" charset="0"/>
              </a:rPr>
              <a:t>Doctor evaluates the design </a:t>
            </a:r>
          </a:p>
          <a:p>
            <a:pPr lvl="0"/>
            <a:r>
              <a:rPr lang="en-US" sz="3200" cap="none" dirty="0" smtClean="0">
                <a:latin typeface="18thCentury" pitchFamily="2" charset="0"/>
              </a:rPr>
              <a:t>Doctor makes prescriptions and sends them to the lab </a:t>
            </a:r>
          </a:p>
          <a:p>
            <a:pPr lvl="0"/>
            <a:r>
              <a:rPr lang="en-US" sz="3200" cap="none" dirty="0" smtClean="0">
                <a:latin typeface="18thCentury" pitchFamily="2" charset="0"/>
              </a:rPr>
              <a:t>3D model designed based on required adjustments   </a:t>
            </a:r>
            <a:endParaRPr lang="en-US" sz="3200" cap="none" dirty="0">
              <a:latin typeface="18thCentury" pitchFamily="2" charset="0"/>
            </a:endParaRPr>
          </a:p>
        </p:txBody>
      </p:sp>
      <p:pic>
        <p:nvPicPr>
          <p:cNvPr id="5" name="Picture 4"/>
          <p:cNvPicPr>
            <a:picLocks noChangeAspect="1"/>
          </p:cNvPicPr>
          <p:nvPr/>
        </p:nvPicPr>
        <p:blipFill>
          <a:blip r:embed="rId3"/>
          <a:stretch>
            <a:fillRect/>
          </a:stretch>
        </p:blipFill>
        <p:spPr>
          <a:xfrm>
            <a:off x="6211018" y="2565191"/>
            <a:ext cx="5589917" cy="3110990"/>
          </a:xfrm>
          <a:prstGeom prst="rect">
            <a:avLst/>
          </a:prstGeom>
          <a:ln>
            <a:noFill/>
          </a:ln>
          <a:effectLst>
            <a:outerShdw blurRad="190500" algn="tl" rotWithShape="0">
              <a:srgbClr val="000000">
                <a:alpha val="70000"/>
              </a:srgbClr>
            </a:outerShdw>
            <a:softEdge rad="63500"/>
          </a:effectLst>
        </p:spPr>
      </p:pic>
    </p:spTree>
    <p:extLst>
      <p:ext uri="{BB962C8B-B14F-4D97-AF65-F5344CB8AC3E}">
        <p14:creationId xmlns:p14="http://schemas.microsoft.com/office/powerpoint/2010/main" val="379549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Manufacture </a:t>
            </a:r>
            <a:endParaRPr lang="en-US" b="1" dirty="0"/>
          </a:p>
        </p:txBody>
      </p:sp>
      <p:sp>
        <p:nvSpPr>
          <p:cNvPr id="3" name="Content Placeholder 2"/>
          <p:cNvSpPr>
            <a:spLocks noGrp="1"/>
          </p:cNvSpPr>
          <p:nvPr>
            <p:ph sz="quarter" idx="13"/>
          </p:nvPr>
        </p:nvSpPr>
        <p:spPr>
          <a:xfrm>
            <a:off x="1233579" y="2626467"/>
            <a:ext cx="4278700" cy="3748453"/>
          </a:xfrm>
        </p:spPr>
        <p:txBody>
          <a:bodyPr>
            <a:normAutofit fontScale="92500" lnSpcReduction="10000"/>
          </a:bodyPr>
          <a:lstStyle/>
          <a:p>
            <a:pPr lvl="0"/>
            <a:r>
              <a:rPr lang="en-US" sz="3500" cap="none" dirty="0" smtClean="0">
                <a:latin typeface="18thCentury" pitchFamily="2" charset="0"/>
              </a:rPr>
              <a:t>3d printing technology </a:t>
            </a:r>
          </a:p>
          <a:p>
            <a:pPr lvl="0"/>
            <a:r>
              <a:rPr lang="en-US" sz="3500" cap="none" dirty="0" smtClean="0">
                <a:latin typeface="18thCentury" pitchFamily="2" charset="0"/>
              </a:rPr>
              <a:t>Movement stages determine the model</a:t>
            </a:r>
          </a:p>
          <a:p>
            <a:pPr lvl="0"/>
            <a:r>
              <a:rPr lang="en-US" sz="3500" cap="none" dirty="0" smtClean="0">
                <a:latin typeface="18thCentury" pitchFamily="2" charset="0"/>
              </a:rPr>
              <a:t>Plastic is heated, pressure adapted and trimmed for individual patient needs</a:t>
            </a:r>
            <a:endParaRPr lang="en-US" cap="none" dirty="0">
              <a:latin typeface="18thCentury" pitchFamily="2" charset="0"/>
            </a:endParaRPr>
          </a:p>
        </p:txBody>
      </p:sp>
      <p:pic>
        <p:nvPicPr>
          <p:cNvPr id="4" name="Picture 3"/>
          <p:cNvPicPr>
            <a:picLocks noChangeAspect="1"/>
          </p:cNvPicPr>
          <p:nvPr/>
        </p:nvPicPr>
        <p:blipFill>
          <a:blip r:embed="rId3"/>
          <a:stretch>
            <a:fillRect/>
          </a:stretch>
        </p:blipFill>
        <p:spPr>
          <a:xfrm>
            <a:off x="5512279" y="2428059"/>
            <a:ext cx="6021867" cy="3541420"/>
          </a:xfrm>
          <a:prstGeom prst="rect">
            <a:avLst/>
          </a:prstGeom>
          <a:ln>
            <a:noFill/>
          </a:ln>
          <a:effectLst>
            <a:softEdge rad="112500"/>
          </a:effectLst>
        </p:spPr>
      </p:pic>
    </p:spTree>
    <p:extLst>
      <p:ext uri="{BB962C8B-B14F-4D97-AF65-F5344CB8AC3E}">
        <p14:creationId xmlns:p14="http://schemas.microsoft.com/office/powerpoint/2010/main" val="3366673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sz="quarter" idx="13"/>
          </p:nvPr>
        </p:nvSpPr>
        <p:spPr/>
        <p:txBody>
          <a:bodyPr/>
          <a:lstStyle/>
          <a:p>
            <a:r>
              <a:rPr lang="en-US" cap="none" dirty="0" smtClean="0"/>
              <a:t>White, J., (2021) </a:t>
            </a:r>
            <a:r>
              <a:rPr lang="en-US" i="1" cap="none" dirty="0" smtClean="0"/>
              <a:t>smiles by white orthodontics</a:t>
            </a:r>
            <a:r>
              <a:rPr lang="en-US" cap="none" dirty="0" smtClean="0"/>
              <a:t>. [Online] smiles by white orthodontics. Available at: &lt;https://www.Smilesbywhite.Com/patient-information/news/how-are-invisalign-braces-made/. </a:t>
            </a:r>
          </a:p>
          <a:p>
            <a:endParaRPr lang="en-US" cap="none" dirty="0"/>
          </a:p>
        </p:txBody>
      </p:sp>
    </p:spTree>
    <p:extLst>
      <p:ext uri="{BB962C8B-B14F-4D97-AF65-F5344CB8AC3E}">
        <p14:creationId xmlns:p14="http://schemas.microsoft.com/office/powerpoint/2010/main" val="255984924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76</TotalTime>
  <Words>514</Words>
  <Application>Microsoft Office PowerPoint</Application>
  <PresentationFormat>Widescreen</PresentationFormat>
  <Paragraphs>31</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18thCentury</vt:lpstr>
      <vt:lpstr>Arial</vt:lpstr>
      <vt:lpstr>Calibri</vt:lpstr>
      <vt:lpstr>Tw Cen MT</vt:lpstr>
      <vt:lpstr>Wingdings</vt:lpstr>
      <vt:lpstr>Droplet</vt:lpstr>
      <vt:lpstr>Align Technology </vt:lpstr>
      <vt:lpstr>Objectives </vt:lpstr>
      <vt:lpstr>Information Flow Diagram </vt:lpstr>
      <vt:lpstr>Design </vt:lpstr>
      <vt:lpstr>Manufacture </vt:lpstr>
      <vt:lpstr>Work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Align Technology </dc:title>
  <dc:creator>ASUS</dc:creator>
  <cp:lastModifiedBy>ASUS</cp:lastModifiedBy>
  <cp:revision>20</cp:revision>
  <dcterms:created xsi:type="dcterms:W3CDTF">2021-10-03T13:05:23Z</dcterms:created>
  <dcterms:modified xsi:type="dcterms:W3CDTF">2021-10-03T14:21:42Z</dcterms:modified>
</cp:coreProperties>
</file>